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697" r:id="rId3"/>
    <p:sldId id="702" r:id="rId4"/>
    <p:sldId id="775" r:id="rId5"/>
    <p:sldId id="755" r:id="rId6"/>
    <p:sldId id="779" r:id="rId7"/>
    <p:sldId id="753" r:id="rId8"/>
    <p:sldId id="756" r:id="rId9"/>
    <p:sldId id="772" r:id="rId10"/>
    <p:sldId id="776" r:id="rId11"/>
    <p:sldId id="783" r:id="rId12"/>
    <p:sldId id="757" r:id="rId13"/>
    <p:sldId id="759" r:id="rId14"/>
    <p:sldId id="784" r:id="rId15"/>
    <p:sldId id="785" r:id="rId16"/>
    <p:sldId id="781" r:id="rId17"/>
    <p:sldId id="782" r:id="rId18"/>
    <p:sldId id="780" r:id="rId19"/>
    <p:sldId id="760" r:id="rId20"/>
    <p:sldId id="761" r:id="rId21"/>
    <p:sldId id="762" r:id="rId22"/>
    <p:sldId id="786" r:id="rId23"/>
    <p:sldId id="765" r:id="rId24"/>
    <p:sldId id="769" r:id="rId25"/>
    <p:sldId id="758" r:id="rId26"/>
    <p:sldId id="767" r:id="rId27"/>
    <p:sldId id="763" r:id="rId28"/>
    <p:sldId id="787" r:id="rId29"/>
    <p:sldId id="789" r:id="rId30"/>
    <p:sldId id="766" r:id="rId31"/>
    <p:sldId id="788" r:id="rId32"/>
    <p:sldId id="397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AFFFF"/>
    <a:srgbClr val="C00000"/>
    <a:srgbClr val="E5E5E5"/>
    <a:srgbClr val="273F7D"/>
    <a:srgbClr val="790046"/>
    <a:srgbClr val="E6E6E6"/>
    <a:srgbClr val="FDFD74"/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6" autoAdjust="0"/>
    <p:restoredTop sz="92219" autoAdjust="0"/>
  </p:normalViewPr>
  <p:slideViewPr>
    <p:cSldViewPr snapToGrid="0">
      <p:cViewPr varScale="1">
        <p:scale>
          <a:sx n="61" d="100"/>
          <a:sy n="61" d="100"/>
        </p:scale>
        <p:origin x="137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726F-DA08-4C69-8697-360CC92FC24C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668C-068B-4620-ADBA-C74290A346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42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74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Prior MI ,EF &lt;30%  // mortality </a:t>
            </a:r>
            <a:r>
              <a:rPr lang="ko-KR" altLang="en-US" dirty="0"/>
              <a:t>는 높은데 </a:t>
            </a:r>
            <a:r>
              <a:rPr lang="en-US" altLang="ko-KR" dirty="0"/>
              <a:t>VT</a:t>
            </a:r>
            <a:r>
              <a:rPr lang="ko-KR" altLang="en-US" dirty="0"/>
              <a:t>는 예측 못하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78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72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EPS</a:t>
            </a:r>
            <a:r>
              <a:rPr lang="ko-KR" altLang="en-US" dirty="0"/>
              <a:t>에서 </a:t>
            </a:r>
            <a:r>
              <a:rPr lang="en-US" altLang="ko-KR" dirty="0"/>
              <a:t>VT/VF induction </a:t>
            </a:r>
            <a:r>
              <a:rPr lang="ko-KR" altLang="en-US" dirty="0"/>
              <a:t>되는지 확인</a:t>
            </a:r>
            <a:r>
              <a:rPr lang="en-US" altLang="ko-KR" dirty="0"/>
              <a:t>, MTWA </a:t>
            </a:r>
            <a:r>
              <a:rPr lang="ko-KR" altLang="en-US" dirty="0"/>
              <a:t>를 확인해서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066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9yr f/u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700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Coupling interval </a:t>
            </a:r>
            <a:r>
              <a:rPr lang="ko-KR" altLang="en-US" dirty="0"/>
              <a:t>이후 </a:t>
            </a:r>
            <a:r>
              <a:rPr lang="en-US" altLang="ko-KR" dirty="0" err="1"/>
              <a:t>compsensatory</a:t>
            </a:r>
            <a:r>
              <a:rPr lang="en-US" altLang="ko-KR" dirty="0"/>
              <a:t> interval // </a:t>
            </a:r>
            <a:r>
              <a:rPr lang="ko-KR" altLang="en-US" dirty="0"/>
              <a:t>처음에는 </a:t>
            </a:r>
            <a:r>
              <a:rPr lang="en-US" altLang="ko-KR" dirty="0"/>
              <a:t>HR </a:t>
            </a:r>
            <a:r>
              <a:rPr lang="ko-KR" altLang="en-US" dirty="0"/>
              <a:t>빨라졌다가 다시 느려짐</a:t>
            </a:r>
            <a:r>
              <a:rPr lang="en-US" altLang="ko-KR" dirty="0"/>
              <a:t>. Baroreflex </a:t>
            </a:r>
            <a:r>
              <a:rPr lang="ko-KR" altLang="en-US" dirty="0"/>
              <a:t>줄어서 </a:t>
            </a:r>
            <a:r>
              <a:rPr lang="en-US" altLang="ko-KR" dirty="0"/>
              <a:t>vagal inhibition </a:t>
            </a:r>
            <a:r>
              <a:rPr lang="ko-KR" altLang="en-US" dirty="0" err="1"/>
              <a:t>일어남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718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TO </a:t>
            </a:r>
            <a:r>
              <a:rPr lang="ko-KR" altLang="en-US" dirty="0"/>
              <a:t>는 전후 </a:t>
            </a:r>
            <a:r>
              <a:rPr lang="en-US" altLang="ko-KR" dirty="0"/>
              <a:t>2</a:t>
            </a:r>
            <a:r>
              <a:rPr lang="ko-KR" altLang="en-US" dirty="0" err="1"/>
              <a:t>비트씩</a:t>
            </a:r>
            <a:r>
              <a:rPr lang="ko-KR" altLang="en-US" dirty="0"/>
              <a:t> 얼마나 짧아졌나 비율</a:t>
            </a:r>
            <a:r>
              <a:rPr lang="en-US" altLang="ko-KR" dirty="0"/>
              <a:t>. (turbulence onset), TS</a:t>
            </a:r>
            <a:r>
              <a:rPr lang="ko-KR" altLang="en-US" dirty="0"/>
              <a:t>는 다시 </a:t>
            </a:r>
            <a:r>
              <a:rPr lang="en-US" altLang="ko-KR" dirty="0"/>
              <a:t>extrasystole potentiation </a:t>
            </a:r>
            <a:r>
              <a:rPr lang="ko-KR" altLang="en-US" dirty="0"/>
              <a:t>때문에 </a:t>
            </a:r>
            <a:r>
              <a:rPr lang="en-US" altLang="ko-KR" dirty="0"/>
              <a:t>vagal activation </a:t>
            </a:r>
            <a:r>
              <a:rPr lang="ko-KR" altLang="en-US" dirty="0"/>
              <a:t>됨</a:t>
            </a:r>
            <a:r>
              <a:rPr lang="en-US" altLang="ko-KR" dirty="0"/>
              <a:t>. </a:t>
            </a:r>
            <a:r>
              <a:rPr lang="ko-KR" altLang="en-US" dirty="0"/>
              <a:t>이때 첫 </a:t>
            </a:r>
            <a:r>
              <a:rPr lang="en-US" altLang="ko-KR" dirty="0"/>
              <a:t>20</a:t>
            </a:r>
            <a:r>
              <a:rPr lang="ko-KR" altLang="en-US" dirty="0"/>
              <a:t>비트 동안에 </a:t>
            </a:r>
            <a:r>
              <a:rPr lang="en-US" altLang="ko-KR" dirty="0"/>
              <a:t>5 </a:t>
            </a:r>
            <a:r>
              <a:rPr lang="ko-KR" altLang="en-US" dirty="0"/>
              <a:t>비트가 가장 </a:t>
            </a:r>
            <a:r>
              <a:rPr lang="en-US" altLang="ko-KR" dirty="0"/>
              <a:t>steep </a:t>
            </a:r>
            <a:r>
              <a:rPr lang="ko-KR" altLang="en-US" dirty="0"/>
              <a:t>한 기울기 측정 </a:t>
            </a:r>
            <a:r>
              <a:rPr lang="en-US" altLang="ko-KR" dirty="0"/>
              <a:t>/ HRV </a:t>
            </a:r>
            <a:r>
              <a:rPr lang="ko-KR" altLang="en-US" dirty="0"/>
              <a:t>는 </a:t>
            </a:r>
            <a:r>
              <a:rPr lang="en-US" altLang="ko-KR" dirty="0"/>
              <a:t>sinus </a:t>
            </a:r>
            <a:r>
              <a:rPr lang="ko-KR" altLang="en-US" dirty="0"/>
              <a:t>때 </a:t>
            </a:r>
            <a:r>
              <a:rPr lang="ko-KR" altLang="en-US" dirty="0" err="1"/>
              <a:t>측정하는거고</a:t>
            </a:r>
            <a:r>
              <a:rPr lang="en-US" altLang="ko-KR" dirty="0"/>
              <a:t>, </a:t>
            </a:r>
            <a:r>
              <a:rPr lang="ko-KR" altLang="en-US" dirty="0"/>
              <a:t>거기서 평가 안되는 남은 </a:t>
            </a:r>
            <a:r>
              <a:rPr lang="en-US" altLang="ko-KR" dirty="0"/>
              <a:t>autonomic activity </a:t>
            </a:r>
            <a:r>
              <a:rPr lang="ko-KR" altLang="en-US" dirty="0"/>
              <a:t>를 확인하는 데 도움이 될 수 있을 듯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114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어느 </a:t>
            </a:r>
            <a:r>
              <a:rPr lang="en-US" altLang="ko-KR" dirty="0"/>
              <a:t>HRT 2 </a:t>
            </a:r>
            <a:r>
              <a:rPr lang="ko-KR" altLang="en-US" dirty="0"/>
              <a:t>가 </a:t>
            </a:r>
            <a:r>
              <a:rPr lang="ko-KR" altLang="en-US" dirty="0" err="1"/>
              <a:t>둘다</a:t>
            </a:r>
            <a:r>
              <a:rPr lang="ko-KR" altLang="en-US" dirty="0"/>
              <a:t> </a:t>
            </a:r>
            <a:r>
              <a:rPr lang="ko-KR" altLang="en-US" dirty="0" err="1"/>
              <a:t>이상있는</a:t>
            </a:r>
            <a:r>
              <a:rPr lang="ko-KR" altLang="en-US" dirty="0"/>
              <a:t> 경우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672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HR </a:t>
            </a:r>
            <a:r>
              <a:rPr lang="ko-KR" altLang="en-US" dirty="0"/>
              <a:t>가 완전 회복되는 </a:t>
            </a:r>
            <a:r>
              <a:rPr lang="ko-KR" altLang="en-US" dirty="0" err="1"/>
              <a:t>재분극</a:t>
            </a:r>
            <a:r>
              <a:rPr lang="ko-KR" altLang="en-US" dirty="0"/>
              <a:t> 채널의 능력 초과할 만큼 </a:t>
            </a:r>
            <a:r>
              <a:rPr lang="en-US" altLang="ko-KR" dirty="0"/>
              <a:t>HR </a:t>
            </a:r>
            <a:r>
              <a:rPr lang="ko-KR" altLang="en-US" dirty="0"/>
              <a:t>빨라지면 이온 채널이 다 열리질 않고</a:t>
            </a:r>
            <a:r>
              <a:rPr lang="en-US" altLang="ko-KR" dirty="0"/>
              <a:t>, </a:t>
            </a:r>
            <a:r>
              <a:rPr lang="ko-KR" altLang="en-US" dirty="0"/>
              <a:t>이완기 회복이 늦어지고</a:t>
            </a:r>
            <a:r>
              <a:rPr lang="en-US" altLang="ko-KR" dirty="0"/>
              <a:t>, </a:t>
            </a:r>
            <a:r>
              <a:rPr lang="ko-KR" altLang="en-US" dirty="0"/>
              <a:t>다음 </a:t>
            </a:r>
            <a:r>
              <a:rPr lang="en-US" altLang="ko-KR" dirty="0"/>
              <a:t>beat </a:t>
            </a:r>
            <a:r>
              <a:rPr lang="ko-KR" altLang="en-US" dirty="0"/>
              <a:t>에서는 시작 전 미리 </a:t>
            </a:r>
            <a:r>
              <a:rPr lang="ko-KR" altLang="en-US" dirty="0" err="1"/>
              <a:t>열려있는</a:t>
            </a:r>
            <a:r>
              <a:rPr lang="ko-KR" altLang="en-US" dirty="0"/>
              <a:t> 채널이 적고</a:t>
            </a:r>
            <a:r>
              <a:rPr lang="en-US" altLang="ko-KR" dirty="0"/>
              <a:t>, </a:t>
            </a:r>
            <a:r>
              <a:rPr lang="ko-KR" altLang="en-US" dirty="0"/>
              <a:t>그래서 </a:t>
            </a:r>
            <a:r>
              <a:rPr lang="en-US" altLang="ko-KR" dirty="0"/>
              <a:t>APD </a:t>
            </a:r>
            <a:r>
              <a:rPr lang="ko-KR" altLang="en-US" dirty="0"/>
              <a:t>는 길어지고 이완기 간격은 짧아져서 생긴다  </a:t>
            </a:r>
            <a:r>
              <a:rPr lang="en-US" altLang="ko-KR" dirty="0"/>
              <a:t>//// </a:t>
            </a:r>
            <a:r>
              <a:rPr lang="ko-KR" altLang="en-US" dirty="0"/>
              <a:t>심근</a:t>
            </a:r>
            <a:r>
              <a:rPr lang="en-US" altLang="ko-KR" dirty="0"/>
              <a:t> </a:t>
            </a:r>
            <a:r>
              <a:rPr lang="ko-KR" altLang="en-US" dirty="0"/>
              <a:t>세포의 세포내 </a:t>
            </a:r>
            <a:r>
              <a:rPr lang="en-US" altLang="ko-KR" dirty="0"/>
              <a:t>Cycle calcium </a:t>
            </a:r>
            <a:r>
              <a:rPr lang="ko-KR" altLang="en-US" dirty="0"/>
              <a:t>의 상태가 </a:t>
            </a:r>
            <a:r>
              <a:rPr lang="en-US" altLang="ko-KR" dirty="0"/>
              <a:t>HR </a:t>
            </a:r>
            <a:r>
              <a:rPr lang="ko-KR" altLang="en-US" dirty="0"/>
              <a:t>빠르면 매번 바뀌어서 세포내 칼슘 상태에 따라 </a:t>
            </a:r>
            <a:r>
              <a:rPr lang="ko-KR" altLang="en-US" dirty="0" err="1"/>
              <a:t>번갈아가면서</a:t>
            </a:r>
            <a:r>
              <a:rPr lang="ko-KR" altLang="en-US" dirty="0"/>
              <a:t> </a:t>
            </a:r>
            <a:r>
              <a:rPr lang="en-US" altLang="ko-KR" dirty="0"/>
              <a:t>calcium flux </a:t>
            </a:r>
            <a:r>
              <a:rPr lang="ko-KR" altLang="en-US" dirty="0"/>
              <a:t>가 달라져서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28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32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27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HR </a:t>
            </a:r>
            <a:r>
              <a:rPr lang="ko-KR" altLang="en-US" dirty="0"/>
              <a:t>가 완전 회복되는 </a:t>
            </a:r>
            <a:r>
              <a:rPr lang="ko-KR" altLang="en-US" dirty="0" err="1"/>
              <a:t>재분극</a:t>
            </a:r>
            <a:r>
              <a:rPr lang="ko-KR" altLang="en-US" dirty="0"/>
              <a:t> 채널의 능력 초과할 만큼 </a:t>
            </a:r>
            <a:r>
              <a:rPr lang="en-US" altLang="ko-KR" dirty="0"/>
              <a:t>HR </a:t>
            </a:r>
            <a:r>
              <a:rPr lang="ko-KR" altLang="en-US" dirty="0"/>
              <a:t>빨라지면 이온 채널이 다 열리질 않고</a:t>
            </a:r>
            <a:r>
              <a:rPr lang="en-US" altLang="ko-KR" dirty="0"/>
              <a:t>, </a:t>
            </a:r>
            <a:r>
              <a:rPr lang="ko-KR" altLang="en-US" dirty="0"/>
              <a:t>이완기 회복이 늦어지고</a:t>
            </a:r>
            <a:r>
              <a:rPr lang="en-US" altLang="ko-KR" dirty="0"/>
              <a:t>, </a:t>
            </a:r>
            <a:r>
              <a:rPr lang="ko-KR" altLang="en-US" dirty="0"/>
              <a:t>다음 </a:t>
            </a:r>
            <a:r>
              <a:rPr lang="en-US" altLang="ko-KR" dirty="0"/>
              <a:t>beat </a:t>
            </a:r>
            <a:r>
              <a:rPr lang="ko-KR" altLang="en-US" dirty="0"/>
              <a:t>에서는 시작 전 미리 </a:t>
            </a:r>
            <a:r>
              <a:rPr lang="ko-KR" altLang="en-US" dirty="0" err="1"/>
              <a:t>열려있는</a:t>
            </a:r>
            <a:r>
              <a:rPr lang="ko-KR" altLang="en-US" dirty="0"/>
              <a:t> 채널이 적고</a:t>
            </a:r>
            <a:r>
              <a:rPr lang="en-US" altLang="ko-KR" dirty="0"/>
              <a:t>, </a:t>
            </a:r>
            <a:r>
              <a:rPr lang="ko-KR" altLang="en-US" dirty="0"/>
              <a:t>그래서 </a:t>
            </a:r>
            <a:r>
              <a:rPr lang="en-US" altLang="ko-KR" dirty="0"/>
              <a:t>APD </a:t>
            </a:r>
            <a:r>
              <a:rPr lang="ko-KR" altLang="en-US" dirty="0"/>
              <a:t>는 길어지고 이완기 간격은 짧아져서 생긴다  </a:t>
            </a:r>
            <a:r>
              <a:rPr lang="en-US" altLang="ko-KR" dirty="0"/>
              <a:t>//// </a:t>
            </a:r>
            <a:r>
              <a:rPr lang="ko-KR" altLang="en-US" dirty="0"/>
              <a:t>심근</a:t>
            </a:r>
            <a:r>
              <a:rPr lang="en-US" altLang="ko-KR" dirty="0"/>
              <a:t> </a:t>
            </a:r>
            <a:r>
              <a:rPr lang="ko-KR" altLang="en-US" dirty="0"/>
              <a:t>세포의 세포내 </a:t>
            </a:r>
            <a:r>
              <a:rPr lang="en-US" altLang="ko-KR" dirty="0"/>
              <a:t>Cycle calcium </a:t>
            </a:r>
            <a:r>
              <a:rPr lang="ko-KR" altLang="en-US" dirty="0"/>
              <a:t>의 상태가 </a:t>
            </a:r>
            <a:r>
              <a:rPr lang="en-US" altLang="ko-KR" dirty="0"/>
              <a:t>HR </a:t>
            </a:r>
            <a:r>
              <a:rPr lang="ko-KR" altLang="en-US" dirty="0"/>
              <a:t>빠르면 매번 바뀌어서 세포내 칼슘 상태에 따라 </a:t>
            </a:r>
            <a:r>
              <a:rPr lang="ko-KR" altLang="en-US" dirty="0" err="1"/>
              <a:t>번갈아가면서</a:t>
            </a:r>
            <a:r>
              <a:rPr lang="ko-KR" altLang="en-US" dirty="0"/>
              <a:t> </a:t>
            </a:r>
            <a:r>
              <a:rPr lang="en-US" altLang="ko-KR" dirty="0"/>
              <a:t>calcium flux </a:t>
            </a:r>
            <a:r>
              <a:rPr lang="ko-KR" altLang="en-US" dirty="0"/>
              <a:t>가 달라져서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44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Lethal VA </a:t>
            </a:r>
            <a:r>
              <a:rPr lang="ko-KR" altLang="en-US" dirty="0"/>
              <a:t>에 취약함과 일치</a:t>
            </a:r>
            <a:r>
              <a:rPr lang="en-US" altLang="ko-KR" dirty="0"/>
              <a:t>. VPC, coronary artery occlusion and reperfusion, adrenergic stimulation, mental stress </a:t>
            </a:r>
            <a:r>
              <a:rPr lang="ko-KR" altLang="en-US" dirty="0"/>
              <a:t>등 때문에 증폭될 수 있다</a:t>
            </a:r>
            <a:r>
              <a:rPr lang="en-US" altLang="ko-KR" dirty="0"/>
              <a:t>. BB,</a:t>
            </a:r>
            <a:r>
              <a:rPr lang="ko-KR" altLang="en-US" dirty="0"/>
              <a:t> </a:t>
            </a:r>
            <a:r>
              <a:rPr lang="en-US" altLang="ko-KR" dirty="0"/>
              <a:t>sympathetic denervation, vagal and spinal cord stimulation</a:t>
            </a:r>
            <a:r>
              <a:rPr lang="ko-KR" altLang="en-US" dirty="0"/>
              <a:t>의 경우에는 줄어듦</a:t>
            </a:r>
            <a:r>
              <a:rPr lang="en-US" altLang="ko-KR" dirty="0"/>
              <a:t>. </a:t>
            </a:r>
            <a:r>
              <a:rPr lang="ko-KR" altLang="en-US" dirty="0"/>
              <a:t>실제로 </a:t>
            </a:r>
            <a:r>
              <a:rPr lang="en-US" altLang="ko-KR" dirty="0"/>
              <a:t>VA </a:t>
            </a:r>
            <a:r>
              <a:rPr lang="ko-KR" altLang="en-US" dirty="0"/>
              <a:t>생기기</a:t>
            </a:r>
            <a:r>
              <a:rPr lang="en-US" altLang="ko-KR" dirty="0"/>
              <a:t> </a:t>
            </a:r>
            <a:r>
              <a:rPr lang="ko-KR" altLang="en-US" dirty="0"/>
              <a:t>전 </a:t>
            </a:r>
            <a:r>
              <a:rPr lang="en-US" altLang="ko-KR" dirty="0"/>
              <a:t>TWA </a:t>
            </a:r>
            <a:r>
              <a:rPr lang="ko-KR" altLang="en-US" dirty="0"/>
              <a:t>의 </a:t>
            </a:r>
            <a:r>
              <a:rPr lang="en-US" altLang="ko-KR" dirty="0"/>
              <a:t>progressive </a:t>
            </a:r>
            <a:r>
              <a:rPr lang="ko-KR" altLang="en-US" dirty="0"/>
              <a:t>한 증가 보이기도 함</a:t>
            </a:r>
            <a:r>
              <a:rPr lang="en-US" altLang="ko-KR" dirty="0"/>
              <a:t>. HR </a:t>
            </a:r>
            <a:r>
              <a:rPr lang="ko-KR" altLang="en-US" dirty="0"/>
              <a:t>에도 영향을 받음</a:t>
            </a:r>
            <a:r>
              <a:rPr lang="en-US" altLang="ko-KR" dirty="0"/>
              <a:t>. Intracellular Ca cycling </a:t>
            </a:r>
            <a:r>
              <a:rPr lang="ko-KR" altLang="en-US" dirty="0"/>
              <a:t>에 영향을 주는 듯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88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 wave </a:t>
            </a:r>
            <a:r>
              <a:rPr lang="ko-KR" altLang="en-US" dirty="0"/>
              <a:t>의 복잡성과 </a:t>
            </a:r>
            <a:r>
              <a:rPr lang="en-US" altLang="ko-KR" dirty="0"/>
              <a:t>heterogeneity </a:t>
            </a:r>
            <a:r>
              <a:rPr lang="ko-KR" altLang="en-US" dirty="0"/>
              <a:t>가 </a:t>
            </a:r>
            <a:r>
              <a:rPr lang="en-US" altLang="ko-KR" dirty="0"/>
              <a:t>TWA magnitude surge </a:t>
            </a:r>
            <a:r>
              <a:rPr lang="ko-KR" altLang="en-US" dirty="0"/>
              <a:t>와 동시에 일어나면서 </a:t>
            </a:r>
            <a:r>
              <a:rPr lang="en-US" altLang="ko-KR" dirty="0"/>
              <a:t>concordant alternans</a:t>
            </a:r>
            <a:r>
              <a:rPr lang="ko-KR" altLang="en-US" dirty="0"/>
              <a:t>가 </a:t>
            </a:r>
            <a:r>
              <a:rPr lang="en-US" altLang="ko-KR" dirty="0"/>
              <a:t>discordant </a:t>
            </a:r>
            <a:r>
              <a:rPr lang="en-US" altLang="ko-KR" dirty="0" err="1"/>
              <a:t>alternas</a:t>
            </a:r>
            <a:r>
              <a:rPr lang="en-US" altLang="ko-KR" dirty="0"/>
              <a:t> </a:t>
            </a:r>
            <a:r>
              <a:rPr lang="ko-KR" altLang="en-US" dirty="0"/>
              <a:t>로 변함</a:t>
            </a:r>
            <a:r>
              <a:rPr lang="en-US" altLang="ko-KR" dirty="0"/>
              <a:t>. </a:t>
            </a:r>
            <a:r>
              <a:rPr lang="ko-KR" altLang="en-US" dirty="0"/>
              <a:t>세포내 </a:t>
            </a:r>
            <a:r>
              <a:rPr lang="en-US" altLang="ko-KR" dirty="0"/>
              <a:t>intercellular coupling </a:t>
            </a:r>
            <a:r>
              <a:rPr lang="ko-KR" altLang="en-US" dirty="0"/>
              <a:t>이 사라지면서 </a:t>
            </a:r>
            <a:r>
              <a:rPr lang="en-US" altLang="ko-KR" dirty="0"/>
              <a:t>TWA </a:t>
            </a:r>
            <a:r>
              <a:rPr lang="ko-KR" altLang="en-US" dirty="0"/>
              <a:t>와 </a:t>
            </a:r>
            <a:r>
              <a:rPr lang="en-US" altLang="ko-KR" dirty="0" err="1"/>
              <a:t>repol</a:t>
            </a:r>
            <a:r>
              <a:rPr lang="en-US" altLang="ko-KR" dirty="0"/>
              <a:t>. Dispersion </a:t>
            </a:r>
            <a:r>
              <a:rPr lang="ko-KR" altLang="en-US" dirty="0"/>
              <a:t>발생</a:t>
            </a:r>
            <a:r>
              <a:rPr lang="en-US" altLang="ko-KR" dirty="0"/>
              <a:t>.  </a:t>
            </a:r>
            <a:r>
              <a:rPr lang="ko-KR" altLang="en-US" dirty="0"/>
              <a:t>세포내 </a:t>
            </a:r>
            <a:r>
              <a:rPr lang="en-US" altLang="ko-KR" dirty="0"/>
              <a:t>Ca handling </a:t>
            </a:r>
            <a:r>
              <a:rPr lang="ko-KR" altLang="en-US" dirty="0"/>
              <a:t>문제가 생기면서 </a:t>
            </a:r>
            <a:r>
              <a:rPr lang="en-US" altLang="ko-KR" dirty="0"/>
              <a:t>conduction block </a:t>
            </a:r>
            <a:r>
              <a:rPr lang="ko-KR" altLang="en-US" dirty="0"/>
              <a:t>과 </a:t>
            </a:r>
            <a:r>
              <a:rPr lang="en-US" altLang="ko-KR" dirty="0"/>
              <a:t>reentry </a:t>
            </a:r>
            <a:r>
              <a:rPr lang="ko-KR" altLang="en-US" dirty="0"/>
              <a:t>가 생기면서 부정맥이 생기기 좋은 상황이 된다</a:t>
            </a:r>
            <a:r>
              <a:rPr lang="en-US" altLang="ko-KR" dirty="0"/>
              <a:t>. HF </a:t>
            </a:r>
            <a:r>
              <a:rPr lang="ko-KR" altLang="en-US" dirty="0"/>
              <a:t>나 </a:t>
            </a:r>
            <a:r>
              <a:rPr lang="en-US" altLang="ko-KR"/>
              <a:t>CAD </a:t>
            </a:r>
            <a:r>
              <a:rPr lang="ko-KR" altLang="en-US"/>
              <a:t>에서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84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Spectral method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는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정렬된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128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개의 연속된 박동에서 사전에 정의된 지점에서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ST</a:t>
            </a:r>
            <a:b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분절 및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T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파의 진폭을 측정하고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,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각 박동별로 진폭의 변화를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FFT (fast Fourier transform)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를 이용하여 처리한다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.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이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방법은 심박수의 단계별 증가와 관련이 있기 때문에 적정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심박수에 도달하기 위해 자전거 혹은 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YDVYMjOStd11-Identity-H"/>
              </a:rPr>
              <a:t>트레드밀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 운동과 함께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시행한다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.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심박수가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120 bpm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을 넘어서면 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YDVYMjOStd11-Identity-H"/>
              </a:rPr>
              <a:t>정상인에게서도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TWA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가 나타날 수 있어 병적인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TWA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를 확인하기 위한 목표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심박수는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105-110 bpm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으로 설정한다</a:t>
            </a:r>
            <a:r>
              <a:rPr lang="ko-KR" altLang="en-US" dirty="0"/>
              <a:t> </a:t>
            </a:r>
            <a:br>
              <a:rPr lang="ko-KR" altLang="en-US" dirty="0"/>
            </a:b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1) Positive result:</a:t>
            </a:r>
            <a:b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TWA amplitude level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&gt;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1.9 </a:t>
            </a:r>
            <a:r>
              <a:rPr lang="en-US" altLang="ko-KR" sz="1800" b="0" i="0" dirty="0" err="1">
                <a:solidFill>
                  <a:srgbClr val="000000"/>
                </a:solidFill>
                <a:effectLst/>
                <a:latin typeface="YDVYMjOStd11-Identity-H"/>
              </a:rPr>
              <a:t>uV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이고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, 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YDVYMjOStd11-Identity-H"/>
              </a:rPr>
              <a:t>교대파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 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YDVYMjOStd11-Identity-H"/>
              </a:rPr>
              <a:t>신호대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 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YDVYMjOStd11-Identity-H"/>
              </a:rPr>
              <a:t>잡음비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(alternans signal-to-noise ratio)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가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3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이상이며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, 2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분을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초과하여 지속되는 경우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, 2) Negative result: Positive result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의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기준을 만족하지 않고 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YDVYMjOStd11-Identity-H"/>
              </a:rPr>
              <a:t>의미있는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 교대파가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1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분간 관찰되지 않는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경우</a:t>
            </a:r>
            <a:r>
              <a:rPr lang="ko-KR" altLang="en-US" dirty="0"/>
              <a:t> 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91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이 방법은 홀수 박동과 짝수 박동을 따로 분류하여 하나로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종합한 후 포개어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JT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분절의 차이를 비교하고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, 10-15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초마다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이를 평균하여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TWA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값을 산출한다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.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심전도 경향의 변화를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시각적으로 확인할 수 있다는 장점이 있으며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, 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YDVYMjOStd11-Identity-H"/>
              </a:rPr>
              <a:t>기외수축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,</a:t>
            </a:r>
            <a:r>
              <a:rPr lang="ko-KR" altLang="en-US" dirty="0"/>
              <a:t> </a:t>
            </a:r>
            <a:br>
              <a:rPr lang="ko-KR" altLang="en-US" dirty="0"/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잡음이 많은 박동 및 이들에 선행한 박동은 제거하고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,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잡음 및</a:t>
            </a:r>
            <a:b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YDVYMjOStd11-Identity-H"/>
              </a:rPr>
              <a:t>호흡에 의한 효과는 필터링한다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YDVYMjOStd11-Identity-H"/>
              </a:rPr>
              <a:t>. 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03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배 </a:t>
            </a:r>
            <a:r>
              <a:rPr lang="en-US" altLang="ko-KR" dirty="0"/>
              <a:t>risk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4668C-068B-4620-ADBA-C74290A3469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8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08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3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00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28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03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55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9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38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75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74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24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C037-DB3C-4A3C-86F9-DC4D63E598B0}" type="datetimeFigureOut">
              <a:rPr lang="ko-KR" altLang="en-US" smtClean="0"/>
              <a:t>2023-12-16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CEFF-C5EE-4945-8920-18D8C1027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41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481" y="1114108"/>
            <a:ext cx="88090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rPr>
              <a:t>T-wave</a:t>
            </a:r>
            <a:r>
              <a:rPr lang="ko-KR" altLang="en-US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rPr>
              <a:t> </a:t>
            </a:r>
            <a:r>
              <a:rPr lang="en-US" altLang="ko-KR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rPr>
              <a:t>Alternance (</a:t>
            </a:r>
            <a:r>
              <a:rPr lang="en-US" altLang="ko-KR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TWA)</a:t>
            </a:r>
            <a:r>
              <a:rPr lang="ko-KR" altLang="en-US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및 </a:t>
            </a:r>
            <a:r>
              <a:rPr lang="en-US" altLang="ko-KR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Heart Rate Turbulence (HRT)</a:t>
            </a:r>
            <a:r>
              <a:rPr lang="ko-KR" altLang="en-US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ko-KR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해석과 임상적 적용</a:t>
            </a:r>
            <a:endParaRPr lang="en-US" altLang="ko-KR" sz="48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2000" y="4641360"/>
            <a:ext cx="4116201" cy="1655762"/>
          </a:xfrm>
        </p:spPr>
        <p:txBody>
          <a:bodyPr>
            <a:normAutofit/>
          </a:bodyPr>
          <a:lstStyle/>
          <a:p>
            <a:pPr algn="r"/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Busan Paik Hospital</a:t>
            </a:r>
          </a:p>
          <a:p>
            <a:pPr algn="r"/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Cardiology</a:t>
            </a:r>
          </a:p>
          <a:p>
            <a:pPr algn="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Young-Ah Park</a:t>
            </a:r>
          </a:p>
        </p:txBody>
      </p:sp>
    </p:spTree>
    <p:extLst>
      <p:ext uri="{BB962C8B-B14F-4D97-AF65-F5344CB8AC3E}">
        <p14:creationId xmlns:p14="http://schemas.microsoft.com/office/powerpoint/2010/main" val="335772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96E847A6-0BEC-1DE9-3729-3E11E2A9D3E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T-Wave Alternans (TWA)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C4797-8F98-33E9-6BEC-4D11BDE7FFA0}"/>
              </a:ext>
            </a:extLst>
          </p:cNvPr>
          <p:cNvSpPr txBox="1"/>
          <p:nvPr/>
        </p:nvSpPr>
        <p:spPr>
          <a:xfrm>
            <a:off x="469084" y="1205475"/>
            <a:ext cx="8205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Modified Moving Average Method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06DE4B2-9431-447F-8AC6-7FB738E6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26"/>
          <a:stretch/>
        </p:blipFill>
        <p:spPr>
          <a:xfrm>
            <a:off x="1649150" y="1584541"/>
            <a:ext cx="5845696" cy="3909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D741AE-6D4C-F1C7-DD00-3C0DA781D1D1}"/>
              </a:ext>
            </a:extLst>
          </p:cNvPr>
          <p:cNvSpPr txBox="1"/>
          <p:nvPr/>
        </p:nvSpPr>
        <p:spPr>
          <a:xfrm>
            <a:off x="1047163" y="6534835"/>
            <a:ext cx="80968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5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Arrhythmia &amp; Electrophysiology Review 2015;5(1):37–40</a:t>
            </a:r>
            <a:endParaRPr lang="ko-KR" alt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C5FBC-D82A-DE1E-8D26-7EDB89E982E2}"/>
              </a:ext>
            </a:extLst>
          </p:cNvPr>
          <p:cNvSpPr txBox="1"/>
          <p:nvPr/>
        </p:nvSpPr>
        <p:spPr>
          <a:xfrm>
            <a:off x="469084" y="5494487"/>
            <a:ext cx="78685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i="0" dirty="0">
                <a:solidFill>
                  <a:srgbClr val="000000"/>
                </a:solidFill>
                <a:effectLst/>
              </a:rPr>
              <a:t>Positive result:</a:t>
            </a:r>
          </a:p>
          <a:p>
            <a:r>
              <a:rPr lang="en-US" altLang="ko-KR" sz="2000" dirty="0">
                <a:solidFill>
                  <a:srgbClr val="000000"/>
                </a:solidFill>
              </a:rPr>
              <a:t>- E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xercise test or ambulatory ECG </a:t>
            </a:r>
            <a:r>
              <a:rPr lang="en-US" altLang="ko-KR" sz="2000" dirty="0">
                <a:solidFill>
                  <a:srgbClr val="000000"/>
                </a:solidFill>
              </a:rPr>
              <a:t>monitoring 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TWA ≥60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</a:rPr>
              <a:t>uV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 </a:t>
            </a:r>
            <a:endParaRPr lang="en-US" altLang="ko-KR" sz="2000" dirty="0">
              <a:solidFill>
                <a:srgbClr val="000000"/>
              </a:solidFill>
            </a:endParaRPr>
          </a:p>
          <a:p>
            <a:r>
              <a:rPr lang="en-US" altLang="ko-KR" sz="2000" dirty="0">
                <a:solidFill>
                  <a:srgbClr val="000000"/>
                </a:solidFill>
              </a:rPr>
              <a:t>- E</a:t>
            </a:r>
            <a:r>
              <a:rPr lang="en-US" altLang="ko-KR" sz="2000" b="0" i="0" dirty="0">
                <a:solidFill>
                  <a:srgbClr val="000000"/>
                </a:solidFill>
                <a:effectLst/>
              </a:rPr>
              <a:t>arly post-MI phase TWA ≥47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</a:rPr>
              <a:t>uV</a:t>
            </a:r>
            <a:endParaRPr lang="en-US" altLang="ko-K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2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Prognostic Value of TWA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FINCAVAS study </a:t>
            </a:r>
            <a:endParaRPr lang="en-US" altLang="ko-KR" sz="2000" b="1" dirty="0"/>
          </a:p>
          <a:p>
            <a:r>
              <a:rPr lang="en-US" altLang="ko-KR" sz="2000" b="1" dirty="0"/>
              <a:t>- </a:t>
            </a:r>
            <a:r>
              <a:rPr lang="en-US" altLang="ko-KR" sz="2000" dirty="0"/>
              <a:t>1,972 patients clinically indicated exercise test</a:t>
            </a:r>
          </a:p>
          <a:p>
            <a:r>
              <a:rPr lang="en-US" altLang="ko-KR" sz="2000" dirty="0"/>
              <a:t>- 48±13 months of follow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01062-13B1-46D3-969B-743E0C71FAE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Heart Rhythm. 2009 Dec;6(12):1765-71.</a:t>
            </a:r>
            <a:endParaRPr lang="ko-KR" altLang="en-US" sz="1500" i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8A920FE-E251-FAA5-EE1D-6526F0C52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44" y="2140534"/>
            <a:ext cx="6066279" cy="41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4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Prognostic Value of TWA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ALPHA study </a:t>
            </a:r>
            <a:endParaRPr lang="en-US" altLang="ko-KR" sz="2000" b="1" dirty="0"/>
          </a:p>
          <a:p>
            <a:r>
              <a:rPr lang="en-US" altLang="ko-KR" sz="2000" b="1" dirty="0"/>
              <a:t>- </a:t>
            </a:r>
            <a:r>
              <a:rPr lang="en-US" altLang="ko-KR" sz="2000" dirty="0"/>
              <a:t>446 NYHA class II-III patient with</a:t>
            </a:r>
            <a:r>
              <a:rPr lang="ko-KR" altLang="en-US" sz="2000" dirty="0"/>
              <a:t> </a:t>
            </a:r>
            <a:r>
              <a:rPr lang="en-US" altLang="ko-KR" sz="2000" dirty="0"/>
              <a:t>nonischemic</a:t>
            </a:r>
            <a:r>
              <a:rPr lang="ko-KR" altLang="en-US" sz="2000" dirty="0"/>
              <a:t> </a:t>
            </a:r>
            <a:r>
              <a:rPr lang="en-US" altLang="ko-KR" sz="2000" dirty="0"/>
              <a:t>CMP(EF≤40%)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03B823-1829-4966-A3D9-01D8802B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2797990"/>
            <a:ext cx="4382784" cy="32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2585C99-141B-4DCC-B833-427FCC199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3"/>
          <a:stretch/>
        </p:blipFill>
        <p:spPr bwMode="auto">
          <a:xfrm>
            <a:off x="4471683" y="2797990"/>
            <a:ext cx="4436957" cy="32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01062-13B1-46D3-969B-743E0C71FAE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 Am Coll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2007 Nov 6;50(19):1896-904</a:t>
            </a:r>
            <a:endParaRPr lang="ko-KR" altLang="en-US" sz="15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330A3-82F7-DCE8-F19A-25D9ECDE1ADE}"/>
              </a:ext>
            </a:extLst>
          </p:cNvPr>
          <p:cNvSpPr txBox="1"/>
          <p:nvPr/>
        </p:nvSpPr>
        <p:spPr>
          <a:xfrm>
            <a:off x="237682" y="2064455"/>
            <a:ext cx="43343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- Cardiac death</a:t>
            </a:r>
          </a:p>
          <a:p>
            <a:r>
              <a:rPr lang="en-US" altLang="ko-KR" sz="2000" dirty="0"/>
              <a:t>  + Life-threatening arrhythmias</a:t>
            </a:r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B89A1-C75F-4C59-B8D8-FD5DB1C68073}"/>
              </a:ext>
            </a:extLst>
          </p:cNvPr>
          <p:cNvSpPr txBox="1"/>
          <p:nvPr/>
        </p:nvSpPr>
        <p:spPr>
          <a:xfrm>
            <a:off x="4707044" y="2064455"/>
            <a:ext cx="42995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- Arrhythmia death </a:t>
            </a:r>
          </a:p>
          <a:p>
            <a:r>
              <a:rPr lang="en-US" altLang="ko-KR" sz="2000" dirty="0"/>
              <a:t> + Life-threatening arrhythmias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1592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Prognostic Value of TWA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Risk stratification of patient with ischemic CMP</a:t>
            </a: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01062-13B1-46D3-969B-743E0C71FAE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 J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2013 Sep 1;167(5):2061-5</a:t>
            </a:r>
            <a:endParaRPr lang="ko-KR" altLang="en-US" sz="1500" i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19F6EE0-3D78-429D-B686-C77DEF903CE5}"/>
              </a:ext>
            </a:extLst>
          </p:cNvPr>
          <p:cNvSpPr/>
          <p:nvPr/>
        </p:nvSpPr>
        <p:spPr>
          <a:xfrm>
            <a:off x="0" y="2387600"/>
            <a:ext cx="292100" cy="323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938F6D4-8042-475B-8AA7-40D3406E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3" y="1619278"/>
            <a:ext cx="6902122" cy="25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99A3E2A-A706-41CE-A43D-2DFBDCAD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4" y="4267827"/>
            <a:ext cx="6902121" cy="19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C7ADBD-51F0-4FC3-AD3F-AB3684094857}"/>
              </a:ext>
            </a:extLst>
          </p:cNvPr>
          <p:cNvSpPr txBox="1"/>
          <p:nvPr/>
        </p:nvSpPr>
        <p:spPr>
          <a:xfrm>
            <a:off x="6695091" y="1618159"/>
            <a:ext cx="2448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Cardiac mortality + severe arrhythmia</a:t>
            </a:r>
            <a:endParaRPr lang="ko-KR" alt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BE6B7-AB54-4196-BD55-CC1C6ACB8113}"/>
              </a:ext>
            </a:extLst>
          </p:cNvPr>
          <p:cNvSpPr txBox="1"/>
          <p:nvPr/>
        </p:nvSpPr>
        <p:spPr>
          <a:xfrm>
            <a:off x="7371205" y="4234204"/>
            <a:ext cx="1737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SCD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8257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Prognostic Value of TWA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MASTER trial </a:t>
            </a:r>
          </a:p>
          <a:p>
            <a:r>
              <a:rPr lang="en-US" altLang="ko-KR" sz="2000" dirty="0"/>
              <a:t>- multicenter study, 575 patients who met MADIT II indication of ICD implant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01062-13B1-46D3-969B-743E0C71FAE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 Am Coll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2008 Nov 11;52(20):1607-15.</a:t>
            </a:r>
            <a:endParaRPr lang="ko-KR" altLang="en-US" sz="1500" i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C0AB46E-24B5-9BA7-2625-871CE9649C38}"/>
              </a:ext>
            </a:extLst>
          </p:cNvPr>
          <p:cNvSpPr/>
          <p:nvPr/>
        </p:nvSpPr>
        <p:spPr>
          <a:xfrm>
            <a:off x="46146" y="2116516"/>
            <a:ext cx="513567" cy="62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0CFDC06-E17C-25C6-EF5A-9D13FB003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9" y="2052329"/>
            <a:ext cx="8205829" cy="412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0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Prognostic Value of TWA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SCD-</a:t>
            </a:r>
            <a:r>
              <a:rPr lang="en-US" altLang="ko-KR" sz="2200" b="1" dirty="0" err="1"/>
              <a:t>HeFT</a:t>
            </a:r>
            <a:r>
              <a:rPr lang="en-US" altLang="ko-KR" sz="2200" b="1" dirty="0"/>
              <a:t> </a:t>
            </a:r>
            <a:r>
              <a:rPr lang="en-US" altLang="ko-KR" sz="2200" b="1" dirty="0" err="1"/>
              <a:t>substudy</a:t>
            </a:r>
            <a:endParaRPr lang="en-US" altLang="ko-KR" sz="2200" b="1" dirty="0"/>
          </a:p>
          <a:p>
            <a:r>
              <a:rPr lang="en-US" altLang="ko-KR" sz="2000" dirty="0"/>
              <a:t>- 490 SCD-</a:t>
            </a:r>
            <a:r>
              <a:rPr lang="en-US" altLang="ko-KR" sz="2000" dirty="0" err="1"/>
              <a:t>HeFT</a:t>
            </a:r>
            <a:r>
              <a:rPr lang="en-US" altLang="ko-KR" sz="2000" dirty="0"/>
              <a:t> patients (NYHA class II-III, EF ≤35%)</a:t>
            </a:r>
          </a:p>
          <a:p>
            <a:r>
              <a:rPr lang="en-US" altLang="ko-KR" sz="2000" dirty="0"/>
              <a:t>- Primary endpoint : 1</a:t>
            </a:r>
            <a:r>
              <a:rPr lang="en-US" altLang="ko-KR" sz="2000" baseline="30000" dirty="0"/>
              <a:t>st</a:t>
            </a:r>
            <a:r>
              <a:rPr lang="en-US" altLang="ko-KR" sz="2000" dirty="0"/>
              <a:t> event of SCD, sustained VT/VF or appropriate shock</a:t>
            </a:r>
            <a:endParaRPr lang="ko-KR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01062-13B1-46D3-969B-743E0C71FAE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i="1" dirty="0">
                <a:latin typeface="Arial" panose="020B0604020202020204" pitchFamily="34" charset="0"/>
              </a:rPr>
              <a:t>Circulation.</a:t>
            </a:r>
            <a:r>
              <a:rPr lang="ko-KR" altLang="en-US" sz="1500" i="1" dirty="0">
                <a:latin typeface="Arial" panose="020B0604020202020204" pitchFamily="34" charset="0"/>
              </a:rPr>
              <a:t> </a:t>
            </a:r>
            <a:r>
              <a:rPr lang="en-US" altLang="ko-KR" sz="1500" i="1" dirty="0">
                <a:latin typeface="Arial" panose="020B0604020202020204" pitchFamily="34" charset="0"/>
              </a:rPr>
              <a:t>2008</a:t>
            </a:r>
            <a:r>
              <a:rPr lang="ko-KR" altLang="en-US" sz="1500" i="1" dirty="0">
                <a:latin typeface="Arial" panose="020B0604020202020204" pitchFamily="34" charset="0"/>
              </a:rPr>
              <a:t> </a:t>
            </a:r>
            <a:r>
              <a:rPr lang="en-US" altLang="ko-KR" sz="1500" i="1" dirty="0">
                <a:latin typeface="Arial" panose="020B0604020202020204" pitchFamily="34" charset="0"/>
              </a:rPr>
              <a:t>Nov</a:t>
            </a:r>
            <a:r>
              <a:rPr lang="ko-KR" altLang="en-US" sz="1500" i="1" dirty="0">
                <a:latin typeface="Arial" panose="020B0604020202020204" pitchFamily="34" charset="0"/>
              </a:rPr>
              <a:t> </a:t>
            </a:r>
            <a:r>
              <a:rPr lang="en-US" altLang="ko-KR" sz="1500" i="1" dirty="0">
                <a:latin typeface="Arial" panose="020B0604020202020204" pitchFamily="34" charset="0"/>
              </a:rPr>
              <a:t>11;118(20):2022-8.</a:t>
            </a:r>
            <a:endParaRPr lang="ko-KR" altLang="en-US" sz="1500" i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C0AB46E-24B5-9BA7-2625-871CE9649C38}"/>
              </a:ext>
            </a:extLst>
          </p:cNvPr>
          <p:cNvSpPr/>
          <p:nvPr/>
        </p:nvSpPr>
        <p:spPr>
          <a:xfrm>
            <a:off x="46146" y="2116516"/>
            <a:ext cx="513567" cy="62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C3C1882-58A9-28B2-2356-3BBF0AB6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" y="2561983"/>
            <a:ext cx="4449159" cy="33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DB4A775-4329-4E07-45D6-5D483E03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05" y="2533250"/>
            <a:ext cx="4531433" cy="33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3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Prognostic Value of TWA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ABCD(Alternans Before Cardioverter Defibrillator) trial </a:t>
            </a:r>
            <a:r>
              <a:rPr lang="en-US" altLang="ko-KR" sz="2000" dirty="0"/>
              <a:t>: multicenter prospective study</a:t>
            </a:r>
          </a:p>
          <a:p>
            <a:r>
              <a:rPr lang="en-US" altLang="ko-KR" sz="2000" dirty="0"/>
              <a:t>      566 patients with ICMP(EF≤40%), median 1.9yr f/u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01062-13B1-46D3-969B-743E0C71FAE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 Am Coll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2009 Feb 10;53(6):471-9.</a:t>
            </a:r>
            <a:endParaRPr lang="ko-KR" altLang="en-US" sz="1500" i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9DE8FF-7E64-8870-8E12-48C366D65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9" r="-2"/>
          <a:stretch/>
        </p:blipFill>
        <p:spPr bwMode="auto">
          <a:xfrm>
            <a:off x="199987" y="2208863"/>
            <a:ext cx="3512145" cy="43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0C274BB-8931-92B6-E5D6-D51F040A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32" y="2446303"/>
            <a:ext cx="5385719" cy="32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C0AB46E-24B5-9BA7-2625-871CE9649C38}"/>
              </a:ext>
            </a:extLst>
          </p:cNvPr>
          <p:cNvSpPr/>
          <p:nvPr/>
        </p:nvSpPr>
        <p:spPr>
          <a:xfrm>
            <a:off x="46146" y="2116516"/>
            <a:ext cx="513567" cy="62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17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Prognostic Value of TWA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132 patients with </a:t>
            </a:r>
            <a:r>
              <a:rPr lang="en-US" altLang="ko-KR" sz="2000" b="1" dirty="0"/>
              <a:t>HCMP and NYHA class I-II</a:t>
            </a:r>
            <a:r>
              <a:rPr lang="en-US" altLang="ko-KR" sz="2000" dirty="0"/>
              <a:t>, mean 9.5yr </a:t>
            </a:r>
            <a:r>
              <a:rPr lang="en-US" altLang="ko-KR" sz="2000" dirty="0" err="1"/>
              <a:t>f.u</a:t>
            </a: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01062-13B1-46D3-969B-743E0C71FAE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Arq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Bras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2023 Sep 4;120(8):e220220833.</a:t>
            </a:r>
            <a:endParaRPr lang="ko-KR" altLang="en-US" sz="1500" i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C0AB46E-24B5-9BA7-2625-871CE9649C38}"/>
              </a:ext>
            </a:extLst>
          </p:cNvPr>
          <p:cNvSpPr/>
          <p:nvPr/>
        </p:nvSpPr>
        <p:spPr>
          <a:xfrm>
            <a:off x="46146" y="2116516"/>
            <a:ext cx="513567" cy="62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828653-4656-FCA8-8CBB-E9900B3EC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12681" r="11576" b="5955"/>
          <a:stretch/>
        </p:blipFill>
        <p:spPr bwMode="auto">
          <a:xfrm>
            <a:off x="1306808" y="1794719"/>
            <a:ext cx="6530384" cy="45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6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Heart Rate Turbulence (HRT)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pic>
        <p:nvPicPr>
          <p:cNvPr id="1026" name="Picture 2" descr="Figure 1.">
            <a:extLst>
              <a:ext uri="{FF2B5EF4-FFF2-40B4-BE49-F238E27FC236}">
                <a16:creationId xmlns:a16="http://schemas.microsoft.com/office/drawing/2014/main" id="{2969A907-E629-EFD7-7543-22C26BC5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7" y="1689577"/>
            <a:ext cx="8450305" cy="45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6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Heart Rate Turbulence (HRT)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Measure of autonomic response to perturbations of arterial BP after single VPCs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91CE5-157D-4A4E-B411-875DE7DB2A0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 J Cardiovasc Dis. 2022;12(1):19-30</a:t>
            </a:r>
            <a:endParaRPr lang="ko-KR" altLang="en-US" sz="1500" i="1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CE014D5-CBF9-4EE1-8FA7-E0C13E64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133263"/>
            <a:ext cx="7670800" cy="41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2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31213751-4FFB-710F-DC9D-9B832B72AC6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Sudden</a:t>
            </a:r>
            <a:r>
              <a:rPr kumimoji="1" lang="ko-KR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 </a:t>
            </a: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cardiac death(SCD) in Korea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5D6E3FC-5C62-9782-7F5C-AD9711000079}"/>
              </a:ext>
            </a:extLst>
          </p:cNvPr>
          <p:cNvSpPr/>
          <p:nvPr/>
        </p:nvSpPr>
        <p:spPr>
          <a:xfrm>
            <a:off x="6667500" y="3695700"/>
            <a:ext cx="1257300" cy="266700"/>
          </a:xfrm>
          <a:prstGeom prst="rect">
            <a:avLst/>
          </a:prstGeom>
          <a:solidFill>
            <a:srgbClr val="FA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744CC-DDE1-4D3F-AA77-DA730DDF70F2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PLoS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One. 2020 Nov 25;15(11):e0242799.</a:t>
            </a:r>
            <a:endParaRPr lang="ko-KR" altLang="en-US" sz="1500" i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17A2E63-29D3-4AC5-9923-56C45CF1D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9" y="1900658"/>
            <a:ext cx="7325261" cy="4315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AB216-F147-4EB3-874C-EB05B5663EA8}"/>
              </a:ext>
            </a:extLst>
          </p:cNvPr>
          <p:cNvSpPr txBox="1"/>
          <p:nvPr/>
        </p:nvSpPr>
        <p:spPr>
          <a:xfrm>
            <a:off x="469084" y="1205475"/>
            <a:ext cx="8205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Trends in age- and sex-adjusted annual incidence of SCA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30773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Heart Rate Turbulence (HRT)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91CE5-157D-4A4E-B411-875DE7DB2A0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 J Cardiovasc Dis. 2022;12(1):19-30</a:t>
            </a:r>
            <a:endParaRPr lang="ko-KR" altLang="en-US" sz="1500" i="1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3C177E75-63E9-4AF1-A4DD-04876294D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" b="50750"/>
          <a:stretch/>
        </p:blipFill>
        <p:spPr bwMode="auto">
          <a:xfrm>
            <a:off x="845344" y="1566748"/>
            <a:ext cx="7575176" cy="50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2794EE-EF36-465F-A2F7-F712A397F980}"/>
              </a:ext>
            </a:extLst>
          </p:cNvPr>
          <p:cNvSpPr txBox="1"/>
          <p:nvPr/>
        </p:nvSpPr>
        <p:spPr>
          <a:xfrm>
            <a:off x="489591" y="1090498"/>
            <a:ext cx="429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Low risk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4517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Heart Rate Turbulence (HRT)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794EE-EF36-465F-A2F7-F712A397F980}"/>
              </a:ext>
            </a:extLst>
          </p:cNvPr>
          <p:cNvSpPr txBox="1"/>
          <p:nvPr/>
        </p:nvSpPr>
        <p:spPr>
          <a:xfrm>
            <a:off x="489591" y="1090498"/>
            <a:ext cx="429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High risk</a:t>
            </a:r>
          </a:p>
          <a:p>
            <a:endParaRPr lang="en-US" altLang="ko-KR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0716AA4-4863-4C47-8B1B-3FE62CFD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0" b="-2432"/>
          <a:stretch/>
        </p:blipFill>
        <p:spPr bwMode="auto">
          <a:xfrm>
            <a:off x="845344" y="1556700"/>
            <a:ext cx="745331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19AA36-9A49-4C58-B69A-F2A264A3F8B5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 J Cardiovasc Dis. 2022;12(1):19-30</a:t>
            </a:r>
            <a:endParaRPr lang="ko-K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43946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69CB7A-148E-264C-8C1D-C48FAFDEC4B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Heart Rate Turbulence (HRT)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AF68-2A4D-ADE2-53B8-BBF17CCD6190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i="1" dirty="0">
                <a:latin typeface="Arial" panose="020B0604020202020204" pitchFamily="34" charset="0"/>
              </a:rPr>
              <a:t>J</a:t>
            </a:r>
            <a:r>
              <a:rPr lang="ko-KR" altLang="en-US" sz="1500" i="1" dirty="0">
                <a:latin typeface="Arial" panose="020B0604020202020204" pitchFamily="34" charset="0"/>
              </a:rPr>
              <a:t> </a:t>
            </a:r>
            <a:r>
              <a:rPr lang="en-US" altLang="ko-KR" sz="1500" i="1" dirty="0">
                <a:latin typeface="Arial" panose="020B0604020202020204" pitchFamily="34" charset="0"/>
              </a:rPr>
              <a:t>Cardiovasc Dev Dis. 2022 Jul 2;9(7):213.</a:t>
            </a:r>
            <a:endParaRPr lang="ko-KR" altLang="en-US" sz="15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7B674-372D-C63E-1003-9DF69100D692}"/>
              </a:ext>
            </a:extLst>
          </p:cNvPr>
          <p:cNvSpPr txBox="1"/>
          <p:nvPr/>
        </p:nvSpPr>
        <p:spPr>
          <a:xfrm>
            <a:off x="469084" y="1205475"/>
            <a:ext cx="820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Case control study, 22 patients in </a:t>
            </a:r>
            <a:r>
              <a:rPr lang="en-US" altLang="ko-KR" sz="2000" b="1" dirty="0"/>
              <a:t>RESPOND HF </a:t>
            </a:r>
            <a:r>
              <a:rPr lang="en-US" altLang="ko-KR" sz="2000" dirty="0"/>
              <a:t>registry (</a:t>
            </a:r>
            <a:r>
              <a:rPr lang="en-US" altLang="ko-KR" sz="2000" dirty="0" err="1"/>
              <a:t>HFpEF</a:t>
            </a:r>
            <a:r>
              <a:rPr lang="en-US" altLang="ko-KR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C600A24-33E6-54F1-17D3-FB4A44094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78"/>
          <a:stretch/>
        </p:blipFill>
        <p:spPr bwMode="auto">
          <a:xfrm>
            <a:off x="343581" y="1797615"/>
            <a:ext cx="3927475" cy="22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69CC7D-20EC-6C9F-F5B9-A20891D6D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1" b="35776"/>
          <a:stretch/>
        </p:blipFill>
        <p:spPr bwMode="auto">
          <a:xfrm>
            <a:off x="4571998" y="1797615"/>
            <a:ext cx="3927475" cy="21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13EB7F-E5F4-B98A-613C-09EF0251A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2" b="485"/>
          <a:stretch/>
        </p:blipFill>
        <p:spPr bwMode="auto">
          <a:xfrm>
            <a:off x="343581" y="4027991"/>
            <a:ext cx="3927475" cy="23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6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8AF9B-16D7-4F83-BC23-67217D6714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Prognostic Value of HRT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AE1A7-F569-4DF1-BEC8-BEE1C0FB638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 J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2009 Jun 1;103(11):1495-9.</a:t>
            </a:r>
            <a:endParaRPr lang="ko-KR" altLang="en-US" sz="15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F61A8-3519-478B-AB61-CCFD85C27791}"/>
              </a:ext>
            </a:extLst>
          </p:cNvPr>
          <p:cNvSpPr txBox="1"/>
          <p:nvPr/>
        </p:nvSpPr>
        <p:spPr>
          <a:xfrm>
            <a:off x="469084" y="1205475"/>
            <a:ext cx="8205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EPHESIS study </a:t>
            </a:r>
            <a:r>
              <a:rPr lang="en-US" altLang="ko-KR" sz="2000" dirty="0"/>
              <a:t>: 481 hospitalized patient with 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270A8C-AAB8-4AF2-8768-8CECFECC5A0F}"/>
              </a:ext>
            </a:extLst>
          </p:cNvPr>
          <p:cNvSpPr/>
          <p:nvPr/>
        </p:nvSpPr>
        <p:spPr>
          <a:xfrm>
            <a:off x="4571998" y="2108200"/>
            <a:ext cx="20764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245BE64-EC62-4F66-9312-4BD317D7D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1024" r="739" b="51235"/>
          <a:stretch/>
        </p:blipFill>
        <p:spPr bwMode="auto">
          <a:xfrm>
            <a:off x="1942412" y="1701800"/>
            <a:ext cx="5259172" cy="48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01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8CD5D1-BC54-4A0A-8149-759AAD1901BF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kern="0" dirty="0"/>
              <a:t>Prognostic Value of HRT</a:t>
            </a:r>
            <a:endParaRPr lang="ko-KR" alt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02E09-5A3A-491D-8BAE-6CBC9C9C88A6}"/>
              </a:ext>
            </a:extLst>
          </p:cNvPr>
          <p:cNvSpPr txBox="1"/>
          <p:nvPr/>
        </p:nvSpPr>
        <p:spPr>
          <a:xfrm>
            <a:off x="4471683" y="6511697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i="1" dirty="0">
                <a:latin typeface="Arial" panose="020B0604020202020204" pitchFamily="34" charset="0"/>
              </a:rPr>
              <a:t>Heart Rhythm. 2008 Aug;5(8):1095-1102</a:t>
            </a:r>
            <a:endParaRPr lang="ko-KR" altLang="en-US" sz="15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9D7C8-0D34-4762-A7A2-20A3857304D2}"/>
              </a:ext>
            </a:extLst>
          </p:cNvPr>
          <p:cNvSpPr txBox="1"/>
          <p:nvPr/>
        </p:nvSpPr>
        <p:spPr>
          <a:xfrm>
            <a:off x="469084" y="1205475"/>
            <a:ext cx="82058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MUSIC study</a:t>
            </a:r>
          </a:p>
          <a:p>
            <a:r>
              <a:rPr lang="en-US" altLang="ko-KR" sz="2000" dirty="0"/>
              <a:t>- 651 patients with symptomatic HF(NYHA II-III)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D6369-2B1E-4B7B-81E8-63B95BB0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7763"/>
            <a:ext cx="4364361" cy="287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ADC3EB-E65A-408F-9682-D738E358A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33148"/>
          <a:stretch/>
        </p:blipFill>
        <p:spPr bwMode="auto">
          <a:xfrm>
            <a:off x="4572000" y="2521152"/>
            <a:ext cx="4401729" cy="32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2819637-E78B-4D43-8F4C-09E758A8E666}"/>
              </a:ext>
            </a:extLst>
          </p:cNvPr>
          <p:cNvSpPr/>
          <p:nvPr/>
        </p:nvSpPr>
        <p:spPr>
          <a:xfrm>
            <a:off x="4571998" y="2621766"/>
            <a:ext cx="20764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E889A-539F-4DF8-871D-14284CF2BC8E}"/>
              </a:ext>
            </a:extLst>
          </p:cNvPr>
          <p:cNvSpPr txBox="1"/>
          <p:nvPr/>
        </p:nvSpPr>
        <p:spPr>
          <a:xfrm>
            <a:off x="1806358" y="2251488"/>
            <a:ext cx="346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Total Mortality</a:t>
            </a:r>
          </a:p>
          <a:p>
            <a:endParaRPr lang="en-US" altLang="ko-KR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42A86-B07B-4B42-8896-D3187910512A}"/>
              </a:ext>
            </a:extLst>
          </p:cNvPr>
          <p:cNvSpPr txBox="1"/>
          <p:nvPr/>
        </p:nvSpPr>
        <p:spPr>
          <a:xfrm>
            <a:off x="6170719" y="2251487"/>
            <a:ext cx="271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Sudden Cardiac Death</a:t>
            </a:r>
          </a:p>
          <a:p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4149847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Prognostic Value of TWA and HRT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REFINE TWA study </a:t>
            </a:r>
            <a:r>
              <a:rPr lang="en-US" altLang="ko-KR" sz="2000" dirty="0"/>
              <a:t>: 322 patients after MI</a:t>
            </a:r>
          </a:p>
          <a:p>
            <a:r>
              <a:rPr lang="en-US" altLang="ko-KR" sz="2000" dirty="0"/>
              <a:t> - primary outcome : cardiac death or resuscitated cardiac arrest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01062-13B1-46D3-969B-743E0C71FAE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 Am Coll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2007 Dec 11;50(24):2275-84</a:t>
            </a:r>
            <a:endParaRPr lang="ko-KR" altLang="en-US" sz="1500" i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19F6EE0-3D78-429D-B686-C77DEF903CE5}"/>
              </a:ext>
            </a:extLst>
          </p:cNvPr>
          <p:cNvSpPr/>
          <p:nvPr/>
        </p:nvSpPr>
        <p:spPr>
          <a:xfrm>
            <a:off x="0" y="2387600"/>
            <a:ext cx="292100" cy="323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5A0D87-8784-D074-3DB8-1BE7CCB19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9071" b="66920"/>
          <a:stretch/>
        </p:blipFill>
        <p:spPr bwMode="auto">
          <a:xfrm>
            <a:off x="171380" y="2106274"/>
            <a:ext cx="8801240" cy="31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7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E3ED922-523A-44A2-95A8-C26DCA2C6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29" y="1640902"/>
            <a:ext cx="3855280" cy="3591498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3682F59B-CBD0-497F-99CC-E04DB7F2E0D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Guidelines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E7231-9364-455F-8C8A-9868F20CE1EA}"/>
              </a:ext>
            </a:extLst>
          </p:cNvPr>
          <p:cNvSpPr txBox="1"/>
          <p:nvPr/>
        </p:nvSpPr>
        <p:spPr>
          <a:xfrm>
            <a:off x="469084" y="1205475"/>
            <a:ext cx="820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2017 AHA guideline for VA and SCD          2022 ESC guideline for VA and SCD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5634F85-A4CC-446E-88A7-3CE92ECB9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09" y="1640902"/>
            <a:ext cx="4854346" cy="50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3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8AF9B-16D7-4F83-BC23-67217D6714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Prediction of SCD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AE1A7-F569-4DF1-BEC8-BEE1C0FB638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2020 Feb;75(2):155-163.</a:t>
            </a:r>
            <a:endParaRPr lang="ko-KR" altLang="en-US" sz="15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F61A8-3519-478B-AB61-CCFD85C27791}"/>
              </a:ext>
            </a:extLst>
          </p:cNvPr>
          <p:cNvSpPr txBox="1"/>
          <p:nvPr/>
        </p:nvSpPr>
        <p:spPr>
          <a:xfrm>
            <a:off x="469084" y="1205475"/>
            <a:ext cx="82058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JANIES-SHD study </a:t>
            </a:r>
            <a:endParaRPr lang="en-US" altLang="ko-KR" sz="2000" dirty="0"/>
          </a:p>
          <a:p>
            <a:r>
              <a:rPr lang="en-US" altLang="ko-KR" sz="2000" dirty="0"/>
              <a:t>- 719 patients with SHD (mainly ischemic heart disease(65.8%)</a:t>
            </a:r>
          </a:p>
          <a:p>
            <a:r>
              <a:rPr lang="en-US" altLang="ko-KR" sz="2000" dirty="0"/>
              <a:t>NSVT, ventricular late potentials, HRT</a:t>
            </a:r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445DE5FE-368A-4AC7-849F-E956BA47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6" y="2390924"/>
            <a:ext cx="4336166" cy="38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BC87FBA1-6B51-44F5-923B-56F4850C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924"/>
            <a:ext cx="4672316" cy="38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CEDB6FC-EC21-4A60-81A0-04B052D7BD9E}"/>
              </a:ext>
            </a:extLst>
          </p:cNvPr>
          <p:cNvSpPr/>
          <p:nvPr/>
        </p:nvSpPr>
        <p:spPr>
          <a:xfrm>
            <a:off x="4209141" y="2621161"/>
            <a:ext cx="20764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17F33-AB9F-4241-BD85-C95E9CF84C87}"/>
              </a:ext>
            </a:extLst>
          </p:cNvPr>
          <p:cNvSpPr txBox="1"/>
          <p:nvPr/>
        </p:nvSpPr>
        <p:spPr>
          <a:xfrm>
            <a:off x="1571219" y="2506948"/>
            <a:ext cx="346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All-cause mortality</a:t>
            </a:r>
          </a:p>
          <a:p>
            <a:endParaRPr lang="en-US" altLang="ko-KR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8F5DDD-341E-4437-A5C8-5FE136EE6CE8}"/>
              </a:ext>
            </a:extLst>
          </p:cNvPr>
          <p:cNvSpPr txBox="1"/>
          <p:nvPr/>
        </p:nvSpPr>
        <p:spPr>
          <a:xfrm>
            <a:off x="6043358" y="2520245"/>
            <a:ext cx="346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Fatal arrhythmic events</a:t>
            </a:r>
          </a:p>
          <a:p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1943754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8AF9B-16D7-4F83-BC23-67217D6714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Prediction of SCD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6415E-A143-46F9-9073-902BCDB0F4C9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Lancet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Digt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Health. 2022 Feb;4(2):e105-e116.</a:t>
            </a:r>
            <a:endParaRPr lang="ko-KR" altLang="en-US" sz="1500" i="1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28A8576-19CE-9C7A-5F11-CB1BEC33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40" y="1022350"/>
            <a:ext cx="3813175" cy="54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0C737328-553B-2C05-2628-9064C0064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8" t="35616" b="33333"/>
          <a:stretch/>
        </p:blipFill>
        <p:spPr bwMode="auto">
          <a:xfrm>
            <a:off x="203179" y="3617610"/>
            <a:ext cx="4455382" cy="31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202F8E-DADD-A4ED-ECE8-9259CFC7734F}"/>
              </a:ext>
            </a:extLst>
          </p:cNvPr>
          <p:cNvSpPr txBox="1"/>
          <p:nvPr/>
        </p:nvSpPr>
        <p:spPr>
          <a:xfrm>
            <a:off x="469084" y="1205475"/>
            <a:ext cx="521773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SMART-MI-DZHK9</a:t>
            </a:r>
          </a:p>
          <a:p>
            <a:r>
              <a:rPr lang="en-US" altLang="ko-KR" sz="2000" dirty="0"/>
              <a:t>- Prospective randomized </a:t>
            </a:r>
            <a:r>
              <a:rPr lang="en-US" altLang="ko-KR" sz="2000" dirty="0" err="1"/>
              <a:t>tria</a:t>
            </a:r>
            <a:endParaRPr lang="en-US" altLang="ko-KR" sz="2000" dirty="0"/>
          </a:p>
          <a:p>
            <a:r>
              <a:rPr lang="en-US" altLang="ko-KR" sz="2000" dirty="0"/>
              <a:t>- Patients had survived an AMI, EF 36-50%</a:t>
            </a:r>
          </a:p>
          <a:p>
            <a:r>
              <a:rPr lang="en-US" altLang="ko-KR" sz="2000" dirty="0"/>
              <a:t>- Risk stratification (cardiac autonomic function)</a:t>
            </a:r>
          </a:p>
          <a:p>
            <a:r>
              <a:rPr lang="en-US" altLang="ko-KR" sz="2000" dirty="0"/>
              <a:t>  periodic repolarization dynamics</a:t>
            </a:r>
          </a:p>
          <a:p>
            <a:r>
              <a:rPr lang="en-US" altLang="ko-KR" sz="2000" dirty="0"/>
              <a:t>  deceleration capacity of HR</a:t>
            </a:r>
          </a:p>
        </p:txBody>
      </p:sp>
    </p:spTree>
    <p:extLst>
      <p:ext uri="{BB962C8B-B14F-4D97-AF65-F5344CB8AC3E}">
        <p14:creationId xmlns:p14="http://schemas.microsoft.com/office/powerpoint/2010/main" val="71465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2CAFB3-FA82-7BAF-430E-864983B71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5128" r="48685" b="2778"/>
          <a:stretch/>
        </p:blipFill>
        <p:spPr bwMode="auto">
          <a:xfrm>
            <a:off x="1956925" y="1022350"/>
            <a:ext cx="5230150" cy="549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8D58A71-0919-160D-A0A8-0C2B7B44D2F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Prediction of SCD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EEE12-FB0B-C7EA-2F6B-D3E6C131DE9E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i="1" dirty="0">
                <a:latin typeface="Arial" panose="020B0604020202020204" pitchFamily="34" charset="0"/>
              </a:rPr>
              <a:t>J</a:t>
            </a:r>
            <a:r>
              <a:rPr lang="ko-KR" altLang="en-US" sz="1500" i="1" dirty="0">
                <a:latin typeface="Arial" panose="020B0604020202020204" pitchFamily="34" charset="0"/>
              </a:rPr>
              <a:t> </a:t>
            </a:r>
            <a:r>
              <a:rPr lang="en-US" altLang="ko-KR" sz="1500" i="1" dirty="0">
                <a:latin typeface="Arial" panose="020B0604020202020204" pitchFamily="34" charset="0"/>
              </a:rPr>
              <a:t>Clin Med. 2021 Apr 22;10(9):1823.</a:t>
            </a:r>
            <a:endParaRPr lang="ko-K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3301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5008BD-DC09-89FA-339C-89048D2DCF2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SCD in Korea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40B02E-FBCC-448B-9229-E163AC06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5" y="2221934"/>
            <a:ext cx="8436429" cy="31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CA3FB-FC5D-431D-80D8-019DBCBF2780}"/>
              </a:ext>
            </a:extLst>
          </p:cNvPr>
          <p:cNvSpPr txBox="1"/>
          <p:nvPr/>
        </p:nvSpPr>
        <p:spPr>
          <a:xfrm>
            <a:off x="469084" y="1205475"/>
            <a:ext cx="8205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Causes of sudden cardiac arrest</a:t>
            </a:r>
            <a:endParaRPr lang="ko-KR" altLang="en-US" sz="220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A9582ED-24AF-4C63-838E-632B67E42EB9}"/>
              </a:ext>
            </a:extLst>
          </p:cNvPr>
          <p:cNvSpPr/>
          <p:nvPr/>
        </p:nvSpPr>
        <p:spPr>
          <a:xfrm>
            <a:off x="7108371" y="4582886"/>
            <a:ext cx="1502229" cy="5007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E4D35-771C-496B-8FFD-D877DAB5731A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PLoS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One. 2020 Nov 25;15(11):e0242799.</a:t>
            </a:r>
            <a:endParaRPr lang="ko-K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885999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8AF9B-16D7-4F83-BC23-67217D6714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Prediction of SCD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F61A8-3519-478B-AB61-CCFD85C27791}"/>
              </a:ext>
            </a:extLst>
          </p:cNvPr>
          <p:cNvSpPr txBox="1"/>
          <p:nvPr/>
        </p:nvSpPr>
        <p:spPr>
          <a:xfrm>
            <a:off x="469084" y="1205475"/>
            <a:ext cx="8205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ECG-based AI algorithm for predicting SCD</a:t>
            </a:r>
          </a:p>
          <a:p>
            <a:r>
              <a:rPr lang="en-US" altLang="ko-KR" sz="2000" dirty="0"/>
              <a:t>- 4 tertiary care hospital, 2,559 patients hospitalized for HF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AF0FD8C-D6C5-4B9E-9F28-513A4A3FF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/>
          <a:stretch/>
        </p:blipFill>
        <p:spPr bwMode="auto">
          <a:xfrm>
            <a:off x="312268" y="2017834"/>
            <a:ext cx="8519460" cy="406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76415E-A143-46F9-9073-902BCDB0F4C9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Europace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2023 Mar;25(3):922-930</a:t>
            </a:r>
            <a:endParaRPr lang="ko-K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307975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952BEB60-113C-48C7-79ED-93CF0664932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Summary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C0E2B-8F6A-D67A-40E7-5DFE812ECCAC}"/>
              </a:ext>
            </a:extLst>
          </p:cNvPr>
          <p:cNvSpPr txBox="1"/>
          <p:nvPr/>
        </p:nvSpPr>
        <p:spPr>
          <a:xfrm>
            <a:off x="469084" y="1205475"/>
            <a:ext cx="8205829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Non-invasive risk predictors of SCD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TWA : indicator of spatiotemporal heterogeneity of repolarization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HRT : indicator of cardiac autonomic dysfunction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TWA and HRT are predictors of SCD, but have limitations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Further studies ongoing for various non-invasive risk predictors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761847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14325" y="2503488"/>
            <a:ext cx="8666163" cy="16462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ko-K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rPr>
              <a:t>Thank You for Your Attention</a:t>
            </a:r>
            <a:endParaRPr lang="ko-KR" alt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9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080B9163-AC6F-BD5B-AD2B-3B087B37F81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/>
              <a:t>Prediction of SCD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6218D-6C5C-5BBC-64B8-BA264C4C2954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Heart J. 2013 Jul;34(26):1964-71.</a:t>
            </a:r>
            <a:endParaRPr lang="ko-KR" altLang="en-US" sz="1500" i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339D08A-A7A3-8B72-0F02-E7AF3416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1" y="920750"/>
            <a:ext cx="7339418" cy="54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95185D9-3A8A-C57F-226B-3A4E88A68856}"/>
              </a:ext>
            </a:extLst>
          </p:cNvPr>
          <p:cNvSpPr/>
          <p:nvPr/>
        </p:nvSpPr>
        <p:spPr>
          <a:xfrm>
            <a:off x="5784583" y="6088986"/>
            <a:ext cx="2006605" cy="29937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1C16F0-58B6-0A27-938D-76B6E5DDC855}"/>
              </a:ext>
            </a:extLst>
          </p:cNvPr>
          <p:cNvSpPr/>
          <p:nvPr/>
        </p:nvSpPr>
        <p:spPr>
          <a:xfrm>
            <a:off x="5682947" y="3194625"/>
            <a:ext cx="1594675" cy="29937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08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83DA13-E9DE-313F-6A63-B8BF3CEB773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/>
              <a:t>Prediction of SCD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61C72BE-7A35-484C-A0BF-1191BC0F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1" y="1205475"/>
            <a:ext cx="8752114" cy="412348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157E6F3-1407-46FA-8FBB-6E8A93242489}"/>
              </a:ext>
            </a:extLst>
          </p:cNvPr>
          <p:cNvSpPr/>
          <p:nvPr/>
        </p:nvSpPr>
        <p:spPr>
          <a:xfrm>
            <a:off x="4669971" y="4838702"/>
            <a:ext cx="1915886" cy="20682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7834D52-36C1-4740-976C-080B348CDC70}"/>
              </a:ext>
            </a:extLst>
          </p:cNvPr>
          <p:cNvSpPr/>
          <p:nvPr/>
        </p:nvSpPr>
        <p:spPr>
          <a:xfrm>
            <a:off x="4680857" y="3093047"/>
            <a:ext cx="1023258" cy="206829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49102-7FF9-418E-9A84-4F7D2317992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J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2022 Apr;38(4):465-478</a:t>
            </a:r>
            <a:endParaRPr lang="ko-K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63716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2E832B8-CC77-3703-30CC-FE0E166BF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" t="19003"/>
          <a:stretch/>
        </p:blipFill>
        <p:spPr>
          <a:xfrm>
            <a:off x="50104" y="3760020"/>
            <a:ext cx="9043792" cy="2588901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952BEB60-113C-48C7-79ED-93CF0664932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T-Wave Alternans (TWA)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C0E2B-8F6A-D67A-40E7-5DFE812ECCAC}"/>
              </a:ext>
            </a:extLst>
          </p:cNvPr>
          <p:cNvSpPr txBox="1"/>
          <p:nvPr/>
        </p:nvSpPr>
        <p:spPr>
          <a:xfrm>
            <a:off x="469084" y="1205475"/>
            <a:ext cx="8205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In normal hearts, T wave alternans(TWA) is a physiological rate related phenomenon (pathological if occurs at HR &lt;110bpm)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In</a:t>
            </a:r>
            <a:r>
              <a:rPr lang="ko-KR" altLang="en-US" sz="2000" dirty="0"/>
              <a:t> </a:t>
            </a:r>
            <a:r>
              <a:rPr lang="en-US" altLang="ko-KR" sz="2000" dirty="0"/>
              <a:t>HF, acute myocardial ischemia, drug effect, </a:t>
            </a:r>
            <a:r>
              <a:rPr lang="en-US" altLang="ko-KR" sz="2000" dirty="0" err="1"/>
              <a:t>Brugada</a:t>
            </a:r>
            <a:r>
              <a:rPr lang="en-US" altLang="ko-KR" sz="2000" dirty="0"/>
              <a:t> syndrome, HCMP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/>
              <a:t>Hypothesis</a:t>
            </a:r>
          </a:p>
          <a:p>
            <a:r>
              <a:rPr lang="en-US" altLang="ko-KR" sz="2000" dirty="0"/>
              <a:t> - Action potential duration restitution hypothesis</a:t>
            </a:r>
          </a:p>
          <a:p>
            <a:r>
              <a:rPr lang="en-US" altLang="ko-KR" sz="2000" dirty="0"/>
              <a:t> - Calcium-cycling(Calcium restitution) hypothesis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72344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83DA13-E9DE-313F-6A63-B8BF3CEB773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T-Wave Alternans (TWA)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CFA42-2BFE-4CF7-ABD4-FAE0536FA3B5}"/>
              </a:ext>
            </a:extLst>
          </p:cNvPr>
          <p:cNvSpPr txBox="1"/>
          <p:nvPr/>
        </p:nvSpPr>
        <p:spPr>
          <a:xfrm>
            <a:off x="469084" y="1205475"/>
            <a:ext cx="8205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Repeating ABABAB pattern in the morphology and amplitude of the ST-segment or T-wave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TWA reflects spatiotemporal heterogeneity of repolarization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F87AD38-6506-4B6A-A064-25EA6BA7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3" y="2352570"/>
            <a:ext cx="8522513" cy="3203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7B9626-6417-47E1-8E93-104C30A3FFD1}"/>
              </a:ext>
            </a:extLst>
          </p:cNvPr>
          <p:cNvSpPr txBox="1"/>
          <p:nvPr/>
        </p:nvSpPr>
        <p:spPr>
          <a:xfrm>
            <a:off x="772886" y="5652525"/>
            <a:ext cx="790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- TWA and </a:t>
            </a:r>
            <a:r>
              <a:rPr lang="en-US" altLang="ko-KR" sz="2000" dirty="0" err="1"/>
              <a:t>Nonalternating</a:t>
            </a:r>
            <a:r>
              <a:rPr lang="en-US" altLang="ko-KR" sz="2000" dirty="0"/>
              <a:t> fluctuation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304A7-311C-4C8A-AB27-4DAA6DE55BD3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 Am Coll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2011 Sep 20;58(13):1309-24</a:t>
            </a:r>
            <a:endParaRPr lang="ko-K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89291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61AF416-810F-44DF-A934-BB83F427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" y="1995152"/>
            <a:ext cx="8686800" cy="294948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8A08A940-F357-43FD-A132-6C93394C9DE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T-Wave Alternans (TWA)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E3AE3-C63B-431E-9AB6-FCD9EC320A7D}"/>
              </a:ext>
            </a:extLst>
          </p:cNvPr>
          <p:cNvSpPr txBox="1"/>
          <p:nvPr/>
        </p:nvSpPr>
        <p:spPr>
          <a:xfrm>
            <a:off x="469084" y="1205475"/>
            <a:ext cx="8205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Discordant alternans leading to VF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91CE5-157D-4A4E-B411-875DE7DB2A06}"/>
              </a:ext>
            </a:extLst>
          </p:cNvPr>
          <p:cNvSpPr txBox="1"/>
          <p:nvPr/>
        </p:nvSpPr>
        <p:spPr>
          <a:xfrm>
            <a:off x="4471684" y="6511696"/>
            <a:ext cx="4672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 Am Coll </a:t>
            </a:r>
            <a:r>
              <a:rPr kumimoji="0" lang="en-US" altLang="ko-K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Cardiol</a:t>
            </a:r>
            <a:r>
              <a:rPr kumimoji="0" lang="en-US" altLang="ko-K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2011 Sep 20;58(13):1309-24</a:t>
            </a:r>
            <a:endParaRPr lang="ko-K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89426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5D91D0-2265-7825-858C-52E90AA79CF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Arial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돋움체" pitchFamily="49" charset="-127"/>
                <a:cs typeface="Arial" pitchFamily="34" charset="0"/>
              </a:rPr>
              <a:t>T-Wave Alternans (TWA)</a:t>
            </a:r>
            <a:endParaRPr kumimoji="1" lang="ko-KR" alt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돋움체" pitchFamily="49" charset="-127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68737-BFE6-FD30-C9B3-08511AC12BEF}"/>
              </a:ext>
            </a:extLst>
          </p:cNvPr>
          <p:cNvSpPr txBox="1"/>
          <p:nvPr/>
        </p:nvSpPr>
        <p:spPr>
          <a:xfrm>
            <a:off x="469084" y="1205475"/>
            <a:ext cx="8205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b="1" dirty="0"/>
              <a:t>Spectral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C38EE-4CC0-27B4-EE67-B0F39BAC9F15}"/>
              </a:ext>
            </a:extLst>
          </p:cNvPr>
          <p:cNvSpPr txBox="1"/>
          <p:nvPr/>
        </p:nvSpPr>
        <p:spPr>
          <a:xfrm>
            <a:off x="1047163" y="6534835"/>
            <a:ext cx="80968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5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Arrhythmia &amp; Electrophysiology Review 2015;5(1):37–40</a:t>
            </a:r>
            <a:endParaRPr lang="ko-KR" alt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6806898-B247-8A0C-CD31-C168CF4B8337}"/>
              </a:ext>
            </a:extLst>
          </p:cNvPr>
          <p:cNvGrpSpPr/>
          <p:nvPr/>
        </p:nvGrpSpPr>
        <p:grpSpPr>
          <a:xfrm>
            <a:off x="38177" y="1576145"/>
            <a:ext cx="5524423" cy="4344678"/>
            <a:chOff x="237764" y="1576145"/>
            <a:chExt cx="6486376" cy="4853952"/>
          </a:xfrm>
        </p:grpSpPr>
        <p:pic>
          <p:nvPicPr>
            <p:cNvPr id="6" name="Picture 2" descr="Image">
              <a:extLst>
                <a:ext uri="{FF2B5EF4-FFF2-40B4-BE49-F238E27FC236}">
                  <a16:creationId xmlns:a16="http://schemas.microsoft.com/office/drawing/2014/main" id="{38714E2F-C9E2-CE7B-3AB3-4BCD07D0A2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67" b="14728"/>
            <a:stretch/>
          </p:blipFill>
          <p:spPr bwMode="auto">
            <a:xfrm>
              <a:off x="237764" y="1576145"/>
              <a:ext cx="6286789" cy="46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3C97F3-E683-EAD0-902B-0987D8311D07}"/>
                </a:ext>
              </a:extLst>
            </p:cNvPr>
            <p:cNvSpPr txBox="1"/>
            <p:nvPr/>
          </p:nvSpPr>
          <p:spPr>
            <a:xfrm>
              <a:off x="2278850" y="6060765"/>
              <a:ext cx="4445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Fast Fourier Transformation</a:t>
              </a:r>
              <a:endParaRPr lang="ko-KR" altLang="en-US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65BCD5-6295-D519-CBCD-1F46EFF4BDB8}"/>
              </a:ext>
            </a:extLst>
          </p:cNvPr>
          <p:cNvSpPr txBox="1"/>
          <p:nvPr/>
        </p:nvSpPr>
        <p:spPr>
          <a:xfrm>
            <a:off x="5392612" y="1869606"/>
            <a:ext cx="3713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0" dirty="0">
                <a:solidFill>
                  <a:srgbClr val="000000"/>
                </a:solidFill>
                <a:effectLst/>
                <a:latin typeface="YDVYMjOStd11-Identity-H"/>
              </a:rPr>
              <a:t>Positive result:</a:t>
            </a: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YDVYMjOStd11-Identity-H"/>
              </a:rPr>
              <a:t>TWA amplitude level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&gt;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YDVYMjOStd11-Identity-H"/>
              </a:rPr>
              <a:t>1.9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YDVYMjOStd11-Identity-H"/>
              </a:rPr>
              <a:t>uV</a:t>
            </a:r>
            <a:endParaRPr lang="en-US" altLang="ko-KR" dirty="0">
              <a:solidFill>
                <a:srgbClr val="000000"/>
              </a:solidFill>
              <a:latin typeface="YDVYMjOStd11-Identity-H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YDVYMjOStd11-Identity-H"/>
              </a:rPr>
              <a:t>alternans signal-to-noise ratio&gt;3</a:t>
            </a:r>
          </a:p>
          <a:p>
            <a:r>
              <a:rPr lang="en-US" altLang="ko-KR" dirty="0">
                <a:solidFill>
                  <a:srgbClr val="000000"/>
                </a:solidFill>
                <a:latin typeface="YDVYMjOStd11-Identity-H"/>
              </a:rPr>
              <a:t>&gt;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YDVYMjOStd11-Identity-H"/>
              </a:rPr>
              <a:t>2min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53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9806</TotalTime>
  <Words>1464</Words>
  <Application>Microsoft Office PowerPoint</Application>
  <PresentationFormat>화면 슬라이드 쇼(4:3)</PresentationFormat>
  <Paragraphs>164</Paragraphs>
  <Slides>32</Slides>
  <Notes>17</Notes>
  <HiddenSlides>1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YDVYMjOStd11-Identity-H</vt:lpstr>
      <vt:lpstr>Gulim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opd</dc:creator>
  <cp:lastModifiedBy>Young-Ah Park</cp:lastModifiedBy>
  <cp:revision>192</cp:revision>
  <dcterms:created xsi:type="dcterms:W3CDTF">2017-07-10T11:44:13Z</dcterms:created>
  <dcterms:modified xsi:type="dcterms:W3CDTF">2023-12-15T22:44:29Z</dcterms:modified>
</cp:coreProperties>
</file>